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9" r:id="rId3"/>
    <p:sldId id="258" r:id="rId4"/>
    <p:sldId id="270" r:id="rId5"/>
    <p:sldId id="278" r:id="rId6"/>
    <p:sldId id="288" r:id="rId7"/>
    <p:sldId id="280" r:id="rId8"/>
    <p:sldId id="292" r:id="rId9"/>
    <p:sldId id="294" r:id="rId10"/>
    <p:sldId id="279" r:id="rId11"/>
    <p:sldId id="283" r:id="rId12"/>
    <p:sldId id="286" r:id="rId13"/>
    <p:sldId id="293" r:id="rId14"/>
    <p:sldId id="284" r:id="rId15"/>
    <p:sldId id="281" r:id="rId16"/>
    <p:sldId id="290" r:id="rId17"/>
    <p:sldId id="291" r:id="rId18"/>
    <p:sldId id="289" r:id="rId19"/>
    <p:sldId id="285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25" autoAdjust="0"/>
  </p:normalViewPr>
  <p:slideViewPr>
    <p:cSldViewPr snapToGrid="0">
      <p:cViewPr varScale="1">
        <p:scale>
          <a:sx n="82" d="100"/>
          <a:sy n="82" d="100"/>
        </p:scale>
        <p:origin x="7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8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医疗服务更加精准，分科更加精细，但绝大部分患者并不具有医学的知识，因此在提供更加先进的医疗技术的同时，也增加了患者在初次挂号的难度。因此很有必要改善软件的预约挂号服务。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28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6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4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0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EB728-B59F-486F-8B3B-DA3BB558D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7522F-6E9E-4EA7-BA66-5C84CBD4C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C97DB3-07BE-45BF-9865-C4627572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41B4-F5C6-44C3-883D-58D2095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C286E-6569-40F9-AD7F-E7FA6E1A8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6BB1F-0661-4000-9207-C578B9931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AF6B813-7810-42EF-9103-35ABDD912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E7AD8-9452-4FCE-A4BD-4085BC11D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3D530-EC59-4288-BF97-100EDB7899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hyperlink" Target="https://www.114yygh.com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6982" y="2870201"/>
            <a:ext cx="5915818" cy="558799"/>
          </a:xfrm>
        </p:spPr>
        <p:txBody>
          <a:bodyPr>
            <a:normAutofit/>
          </a:bodyPr>
          <a:lstStyle/>
          <a:p>
            <a:r>
              <a:rPr lang="zh-CN" altLang="en-US" dirty="0"/>
              <a:t>博学笃志，格物明德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6982" y="1938685"/>
            <a:ext cx="7115968" cy="1042559"/>
          </a:xfrm>
        </p:spPr>
        <p:txBody>
          <a:bodyPr>
            <a:normAutofit/>
          </a:bodyPr>
          <a:lstStyle/>
          <a:p>
            <a:r>
              <a:rPr lang="zh-CN" altLang="en-US" dirty="0"/>
              <a:t>就诊辅助软件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51875" y="4630968"/>
            <a:ext cx="2741391" cy="296271"/>
          </a:xfrm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汇报人：王靖宏</a:t>
            </a:r>
            <a:endParaRPr lang="en-US" altLang="zh-CN" sz="16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46982" y="4998158"/>
            <a:ext cx="2746284" cy="296271"/>
          </a:xfrm>
        </p:spPr>
        <p:txBody>
          <a:bodyPr/>
          <a:lstStyle/>
          <a:p>
            <a:r>
              <a:rPr lang="zh-CN" altLang="en-US" sz="1600" b="1" dirty="0"/>
              <a:t>小组成员：石珈维  赵爱丽</a:t>
            </a:r>
            <a:endParaRPr lang="en-US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二、奖励</a:t>
            </a:r>
            <a:r>
              <a:rPr lang="en-US" altLang="zh-CN" sz="2800" dirty="0"/>
              <a:t>/</a:t>
            </a:r>
            <a:r>
              <a:rPr lang="zh-CN" altLang="en-US" sz="2800" dirty="0"/>
              <a:t>惩罚机制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5533623" cy="748382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实现该功能的过程中，需要有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挂号到具体科室的</a:t>
            </a:r>
          </a:p>
          <a:p>
            <a:pPr indent="266700" algn="just"/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激励</a:t>
            </a:r>
            <a:r>
              <a:rPr lang="en-US" altLang="zh-CN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惩罚机制的完善。</a:t>
            </a:r>
            <a:endParaRPr lang="en-US" altLang="zh-CN" sz="1800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4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二、惩罚</a:t>
            </a:r>
            <a:r>
              <a:rPr lang="en-US" altLang="zh-CN" dirty="0"/>
              <a:t>/</a:t>
            </a:r>
            <a:r>
              <a:rPr lang="zh-CN" altLang="en-US" dirty="0"/>
              <a:t>激励机制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0527" y="1096643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挂号到具体科室的惩罚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激励基本思路：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D27302-D84E-43E7-B7E0-52C5CCC4814A}"/>
              </a:ext>
            </a:extLst>
          </p:cNvPr>
          <p:cNvSpPr/>
          <p:nvPr/>
        </p:nvSpPr>
        <p:spPr>
          <a:xfrm>
            <a:off x="984304" y="1676139"/>
            <a:ext cx="10033317" cy="117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、如果病人的病情和推荐的科室相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，花费的时间在预期之内，应该对此次推荐给予一定的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奖励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。比如病人感到鼻腔疼痛，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推荐耳鼻喉科，那么这次推荐成功，保持继续。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2F6BA-C5BB-45C2-8714-222A961F5144}"/>
              </a:ext>
            </a:extLst>
          </p:cNvPr>
          <p:cNvSpPr/>
          <p:nvPr/>
        </p:nvSpPr>
        <p:spPr>
          <a:xfrm>
            <a:off x="984303" y="3391256"/>
            <a:ext cx="10033317" cy="117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、如果病人的病情和推荐的科室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不符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，花费的时间超出预期，应该对此次推荐给予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惩罚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比如病人牙疼，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推荐骨科，那么这次推荐应该被惩罚，被重视。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D0BB16-D27D-B9BD-5C7D-888F0E022842}"/>
                  </a:ext>
                </a:extLst>
              </p:cNvPr>
              <p:cNvSpPr txBox="1"/>
              <p:nvPr/>
            </p:nvSpPr>
            <p:spPr>
              <a:xfrm>
                <a:off x="1485268" y="4649792"/>
                <a:ext cx="3675558" cy="532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错误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分类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权值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更新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D0BB16-D27D-B9BD-5C7D-888F0E022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68" y="4649792"/>
                <a:ext cx="3675558" cy="532069"/>
              </a:xfrm>
              <a:prstGeom prst="rect">
                <a:avLst/>
              </a:prstGeom>
              <a:blipFill>
                <a:blip r:embed="rId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4EC319-D17D-ABA9-0E72-7B23B126B0B3}"/>
                  </a:ext>
                </a:extLst>
              </p:cNvPr>
              <p:cNvSpPr txBox="1"/>
              <p:nvPr/>
            </p:nvSpPr>
            <p:spPr>
              <a:xfrm>
                <a:off x="1485268" y="2870220"/>
                <a:ext cx="5167459" cy="562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正确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分类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，权值更新：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4EC319-D17D-ABA9-0E72-7B23B126B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68" y="2870220"/>
                <a:ext cx="5167459" cy="562333"/>
              </a:xfrm>
              <a:prstGeom prst="rect">
                <a:avLst/>
              </a:prstGeom>
              <a:blipFill>
                <a:blip r:embed="rId5"/>
                <a:stretch>
                  <a:fillRect l="-472" b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6BB5020-5007-4361-E01E-D48DA0A58A88}"/>
              </a:ext>
            </a:extLst>
          </p:cNvPr>
          <p:cNvSpPr txBox="1"/>
          <p:nvPr/>
        </p:nvSpPr>
        <p:spPr>
          <a:xfrm>
            <a:off x="984303" y="5371129"/>
            <a:ext cx="1024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、如果病人的病情就诊辅助软件无法判断，则统一推荐到医院大厅问讯处，由医生进行对应科室推荐。</a:t>
            </a:r>
          </a:p>
        </p:txBody>
      </p:sp>
    </p:spTree>
    <p:extLst>
      <p:ext uri="{BB962C8B-B14F-4D97-AF65-F5344CB8AC3E}">
        <p14:creationId xmlns:p14="http://schemas.microsoft.com/office/powerpoint/2010/main" val="238547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三、成功标准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621185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推荐系统成功标准总结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2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三、成功标准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 推荐科室成功标准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53182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2C0D9-2CFC-9D18-63F4-96E063CD700B}"/>
              </a:ext>
            </a:extLst>
          </p:cNvPr>
          <p:cNvSpPr txBox="1"/>
          <p:nvPr/>
        </p:nvSpPr>
        <p:spPr>
          <a:xfrm>
            <a:off x="1188875" y="1665263"/>
            <a:ext cx="932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若患者就诊后未重复挂号，推荐时间在预期之内，认定此次推荐有效，并将该数据加入样本，加强学习；若患者就诊后短时间内再次挂号且科室不同，推荐时间超出预期，认定此次推荐失败，并将该数据加入样本，加强学习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1D0E82-32E0-AEFC-D41E-4B7EA4F08AA2}"/>
              </a:ext>
            </a:extLst>
          </p:cNvPr>
          <p:cNvSpPr txBox="1"/>
          <p:nvPr/>
        </p:nvSpPr>
        <p:spPr>
          <a:xfrm>
            <a:off x="1033787" y="323504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挂号成功标准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EB4095-DC4C-B79F-D5DD-EF1014A4E1B1}"/>
              </a:ext>
            </a:extLst>
          </p:cNvPr>
          <p:cNvSpPr txBox="1"/>
          <p:nvPr/>
        </p:nvSpPr>
        <p:spPr>
          <a:xfrm>
            <a:off x="1434824" y="3776704"/>
            <a:ext cx="8836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统计每次成功推荐挂号（到对应科室）次数和挂错（到对应科室）次数，还有患者本应该去的对应科室的数目。计算准确率和召回率，判断是否达到医院挂号需要的标准。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22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四、计划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3373428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项目的实现中需要有技术和具体时间进度计划</a:t>
            </a:r>
            <a:r>
              <a:rPr lang="zh-CN" altLang="en-US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6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方案一：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、寻找对应的多模态数据库，构建数据集，数据库应该有对患者外在疾病的描述和对应病症的映射关系，以及病症与治疗科室的对应关系。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、要对病症的描述等进行分词。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、尝试训练出一个初步的模型。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、使用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gradio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制作出一个基本的输入输出界面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 软件预期的实现步骤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85193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85193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6DD72-C9D6-0A71-935E-8C3955B2B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t="1933" r="3203" b="34810"/>
          <a:stretch/>
        </p:blipFill>
        <p:spPr>
          <a:xfrm>
            <a:off x="2848268" y="1432558"/>
            <a:ext cx="5515521" cy="463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523B-45FB-CC99-126B-322686146C3B}"/>
              </a:ext>
            </a:extLst>
          </p:cNvPr>
          <p:cNvSpPr txBox="1"/>
          <p:nvPr/>
        </p:nvSpPr>
        <p:spPr>
          <a:xfrm>
            <a:off x="669924" y="6160129"/>
            <a:ext cx="521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链接：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https://www.kaggle.com/datasets/niyarrbarman/symptom2disease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190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85193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9DF035-F4D4-1DD0-1383-C49E0697AE24}"/>
              </a:ext>
            </a:extLst>
          </p:cNvPr>
          <p:cNvSpPr txBox="1"/>
          <p:nvPr/>
        </p:nvSpPr>
        <p:spPr>
          <a:xfrm>
            <a:off x="2478375" y="6140048"/>
            <a:ext cx="6095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链接：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https://www.ncmi.cn/​www.ncmi.cn/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BDF79F-062D-A064-0FFA-CDB8B837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22" y="1653050"/>
            <a:ext cx="6906722" cy="41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9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1357041"/>
            <a:ext cx="9892645" cy="1925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方案二：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、在使用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chatGPT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来判断、分类。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、完成基本的输入输出界面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0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989520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Week1: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调研数据库、熟悉技术环境。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Week2: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训练模型或建立接口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Week3: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Week2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的进展制作界面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Week4: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完成最后的收尾工作（测试）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时间表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0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887030" cy="4083608"/>
            <a:chOff x="757282" y="1700808"/>
            <a:chExt cx="108870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87030" cy="4083608"/>
              <a:chOff x="1175743" y="1700808"/>
              <a:chExt cx="10463755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一、需求分析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</a:t>
                </a:r>
                <a:r>
                  <a:rPr lang="zh-CN" altLang="en-US" sz="2400" dirty="0"/>
                  <a:t>奖励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惩罚机制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</a:t>
                </a:r>
                <a:r>
                  <a:rPr lang="zh-CN" altLang="en-US" sz="2400" dirty="0"/>
                  <a:t>成功标准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四、计划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目录</a:t>
                </a:r>
                <a:endParaRPr lang="tr-TR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br>
              <a:rPr lang="en-US" altLang="zh-CN" dirty="0"/>
            </a:br>
            <a:r>
              <a:rPr lang="zh-CN" altLang="en-US" dirty="0"/>
              <a:t>老师和各位同学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16785" y="1949131"/>
            <a:ext cx="5419185" cy="64777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一、需求分析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26401" y="2845835"/>
            <a:ext cx="6208729" cy="3079103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现有的很多的挂号软件（以科室为重点），但无根据病源，病症告诉我们挂什么科室的挂号软件（以患者病症为重点）</a:t>
            </a:r>
            <a:r>
              <a:rPr lang="zh-CN" altLang="en-US" sz="1800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在医院就诊时患者通常会在挂号阶段遇到问题，不清楚该挂哪个科室，挂错科室等，据《现代医药卫生》，无干预因挂号工作人员缺乏专业知识挂错号人次所占比例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78.59%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所以我们对于上述这个问题，计划提出医疗挂号辅助系统，来帮助患者的就诊提供智能服务。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目标人群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：不熟悉自身病症对应具体科室的患者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666755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目前北京市应用的挂号软件有：各大医院的官方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，以及一些挂号平台，比如微信、支付宝、好大夫在线、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114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挂号网等。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 市面常用预约挂号软件（平台）现状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8AA829-C9B8-4657-AD3A-034CA1719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2591227"/>
            <a:ext cx="5557136" cy="31426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C0EDED-96AC-49EA-B564-5A71F33698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99" y="2591227"/>
            <a:ext cx="4366493" cy="31426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0E1A11-E4B8-6A68-4143-E1D433815EDA}"/>
              </a:ext>
            </a:extLst>
          </p:cNvPr>
          <p:cNvSpPr txBox="1"/>
          <p:nvPr/>
        </p:nvSpPr>
        <p:spPr>
          <a:xfrm>
            <a:off x="1322771" y="5974321"/>
            <a:ext cx="347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链接：</a:t>
            </a:r>
            <a:r>
              <a:rPr lang="en-US" altLang="zh-CN" dirty="0">
                <a:hlinkClick r:id="rId5"/>
              </a:rPr>
              <a:t>https://www.114yygh.com</a:t>
            </a:r>
            <a:endParaRPr lang="en-US" altLang="zh-CN" dirty="0"/>
          </a:p>
          <a:p>
            <a:r>
              <a:rPr lang="zh-CN" altLang="en-US" dirty="0"/>
              <a:t>链接：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https://www.haodf.com/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64A8CE-BE2A-4979-BECD-CA6EF4601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8" y="4603328"/>
            <a:ext cx="8172870" cy="22734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软件或平台普遍可实现预约挂号，但无法实现根据病患表现出的外在疾病特征智能推荐科室。平台可以根据疾病、医院、科室找大夫，对于一位明确自身疾病的患者，这样的服务确实相对传统挂号有一定的提高。但是对于一位并不明确自身疾病的患者而言，这样的服务并不能起到同样的作用。另一方面随着大医院医疗技术的进步，同一科室的门诊分类也在增加，不再像之前的分科那样简明，这给患者就诊增加了困难。比如中国医学科学院北京协和医院的皮肤科预约挂号界面。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 市面常用预约挂号软件（平台）现状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C0EDED-96AC-49EA-B564-5A71F3369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57" y="1618390"/>
            <a:ext cx="5031452" cy="36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3787" y="1593176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以上软件提供预约挂号的基本思路如下：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就诊过程说明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3DFBA3-F162-4C61-99BA-6BC5971BF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2249758"/>
            <a:ext cx="4978656" cy="6858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5B83F4-23D7-474C-8AC9-663D6137AA50}"/>
              </a:ext>
            </a:extLst>
          </p:cNvPr>
          <p:cNvSpPr/>
          <p:nvPr/>
        </p:nvSpPr>
        <p:spPr>
          <a:xfrm>
            <a:off x="984307" y="3009802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在实际应用中患者的就诊流程：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7A7DBD56-7F36-482F-A42C-A050775C2C41}"/>
              </a:ext>
            </a:extLst>
          </p:cNvPr>
          <p:cNvSpPr/>
          <p:nvPr/>
        </p:nvSpPr>
        <p:spPr>
          <a:xfrm>
            <a:off x="4389925" y="2980591"/>
            <a:ext cx="340659" cy="13405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E5543A-18FE-4ABA-9BEC-69C8AAC17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9" y="4153918"/>
            <a:ext cx="11410950" cy="22764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4102E7-5066-A025-6726-EE07651591EB}"/>
              </a:ext>
            </a:extLst>
          </p:cNvPr>
          <p:cNvSpPr txBox="1"/>
          <p:nvPr/>
        </p:nvSpPr>
        <p:spPr>
          <a:xfrm>
            <a:off x="3323970" y="596346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+mn-ea"/>
              </a:rPr>
              <a:t>(3min)</a:t>
            </a:r>
            <a:endParaRPr lang="zh-CN" altLang="en-US" sz="1200" dirty="0">
              <a:latin typeface="+mn-ea"/>
            </a:endParaRP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3D4102E7-5066-A025-6726-EE07651591EB}"/>
              </a:ext>
            </a:extLst>
          </p:cNvPr>
          <p:cNvSpPr txBox="1"/>
          <p:nvPr/>
        </p:nvSpPr>
        <p:spPr>
          <a:xfrm>
            <a:off x="4240214" y="47464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+mn-ea"/>
              </a:rPr>
              <a:t>(3min)</a:t>
            </a:r>
            <a:endParaRPr lang="zh-CN" altLang="en-US" sz="12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4B3115-907E-4A76-F1E6-10903F6EE82C}"/>
              </a:ext>
            </a:extLst>
          </p:cNvPr>
          <p:cNvSpPr txBox="1"/>
          <p:nvPr/>
        </p:nvSpPr>
        <p:spPr>
          <a:xfrm>
            <a:off x="5777886" y="4746475"/>
            <a:ext cx="91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25min)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618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(三) 软件功能说明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5B83F4-23D7-474C-8AC9-663D6137AA50}"/>
              </a:ext>
            </a:extLst>
          </p:cNvPr>
          <p:cNvSpPr/>
          <p:nvPr/>
        </p:nvSpPr>
        <p:spPr>
          <a:xfrm>
            <a:off x="1092768" y="1756336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功能：根据病人的病情描述，推荐科室。（号源无进入某一统一病例）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52D08BE-5FDB-4F74-84E5-AFB3DDE54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" y="3592256"/>
            <a:ext cx="11410950" cy="22764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E6F5B45-EC24-40E1-9501-5BAC129B56D5}"/>
              </a:ext>
            </a:extLst>
          </p:cNvPr>
          <p:cNvSpPr/>
          <p:nvPr/>
        </p:nvSpPr>
        <p:spPr>
          <a:xfrm>
            <a:off x="1092768" y="2413930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意义：降低挂号失误率，减少重复挂号次数，减少医疗服务过程中一部分不必要的时间浪费。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4102E7-5066-A025-6726-EE07651591EB}"/>
              </a:ext>
            </a:extLst>
          </p:cNvPr>
          <p:cNvSpPr txBox="1"/>
          <p:nvPr/>
        </p:nvSpPr>
        <p:spPr>
          <a:xfrm>
            <a:off x="3172266" y="538089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(3min)</a:t>
            </a:r>
            <a:endParaRPr lang="zh-CN" altLang="en-US" sz="12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C618BC-2232-0479-0417-1D496B076FC8}"/>
              </a:ext>
            </a:extLst>
          </p:cNvPr>
          <p:cNvSpPr txBox="1"/>
          <p:nvPr/>
        </p:nvSpPr>
        <p:spPr>
          <a:xfrm>
            <a:off x="4093696" y="4178468"/>
            <a:ext cx="71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(3min)</a:t>
            </a:r>
            <a:endParaRPr lang="zh-CN" altLang="en-US" sz="12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9B398-C940-5DD6-23A8-BF541759C598}"/>
              </a:ext>
            </a:extLst>
          </p:cNvPr>
          <p:cNvSpPr txBox="1"/>
          <p:nvPr/>
        </p:nvSpPr>
        <p:spPr>
          <a:xfrm>
            <a:off x="5638362" y="4172595"/>
            <a:ext cx="91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25min)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279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492274"/>
            <a:ext cx="10850563" cy="45450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0718" y="1194108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(四) 功能图说明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BF8B1-B0A9-F087-7CB0-4F0BD650C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50" y="1603602"/>
            <a:ext cx="6241321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(五)就诊辅助系统改进优势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7" y="5541001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F5B45-EC24-40E1-9501-5BAC129B56D5}"/>
              </a:ext>
            </a:extLst>
          </p:cNvPr>
          <p:cNvSpPr/>
          <p:nvPr/>
        </p:nvSpPr>
        <p:spPr>
          <a:xfrm>
            <a:off x="1092768" y="2413930"/>
            <a:ext cx="10677644" cy="58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32C53B-267C-D249-48AA-1FD564E18F3A}"/>
              </a:ext>
            </a:extLst>
          </p:cNvPr>
          <p:cNvSpPr txBox="1"/>
          <p:nvPr/>
        </p:nvSpPr>
        <p:spPr>
          <a:xfrm>
            <a:off x="1651518" y="2151727"/>
            <a:ext cx="85095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、就诊辅助系统比传统软件界面简单，易于操作，节省搜索时间。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、添加推荐科室系统，根据病患描述自动推荐科室，节省人工时间，减少挂错成本。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、添加无号源解决方案，遇无号源患者则推荐到指定咨询厅，节省挂号时间。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、添加预约机制，限制每天挂号数量，提高医生就诊精确度。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、多模态输入（患者输入可以是文字图片、语音）减少患者使用就诊辅助系统时间，更便捷。</a:t>
            </a:r>
          </a:p>
        </p:txBody>
      </p:sp>
    </p:spTree>
    <p:extLst>
      <p:ext uri="{BB962C8B-B14F-4D97-AF65-F5344CB8AC3E}">
        <p14:creationId xmlns:p14="http://schemas.microsoft.com/office/powerpoint/2010/main" val="32696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1198</Words>
  <Application>Microsoft Office PowerPoint</Application>
  <PresentationFormat>宽屏</PresentationFormat>
  <Paragraphs>112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黑体</vt:lpstr>
      <vt:lpstr>宋体</vt:lpstr>
      <vt:lpstr>微软雅黑</vt:lpstr>
      <vt:lpstr>Arial</vt:lpstr>
      <vt:lpstr>Calibri</vt:lpstr>
      <vt:lpstr>Cambria Math</vt:lpstr>
      <vt:lpstr>Impact</vt:lpstr>
      <vt:lpstr>主题5</vt:lpstr>
      <vt:lpstr>就诊辅助软件</vt:lpstr>
      <vt:lpstr>PowerPoint 演示文稿</vt:lpstr>
      <vt:lpstr>一、需求分析</vt:lpstr>
      <vt:lpstr>一、需求分析</vt:lpstr>
      <vt:lpstr>一、需求分析</vt:lpstr>
      <vt:lpstr>一、需求分析</vt:lpstr>
      <vt:lpstr>一、需求分析</vt:lpstr>
      <vt:lpstr>一、需求分析</vt:lpstr>
      <vt:lpstr>一、需求分析</vt:lpstr>
      <vt:lpstr>二、奖励/惩罚机制</vt:lpstr>
      <vt:lpstr>二、惩罚/激励机制</vt:lpstr>
      <vt:lpstr>三、成功标准</vt:lpstr>
      <vt:lpstr>三、成功标准</vt:lpstr>
      <vt:lpstr>四、计划</vt:lpstr>
      <vt:lpstr>四、计划</vt:lpstr>
      <vt:lpstr>四、计划</vt:lpstr>
      <vt:lpstr>四、计划</vt:lpstr>
      <vt:lpstr>四、计划</vt:lpstr>
      <vt:lpstr>四、计划</vt:lpstr>
      <vt:lpstr>致谢 老师和各位同学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2019-06-10T02:11:04Z</dcterms:created>
  <dcterms:modified xsi:type="dcterms:W3CDTF">2023-11-28T10:43:10Z</dcterms:modified>
</cp:coreProperties>
</file>